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29" r:id="rId2"/>
    <p:sldId id="409" r:id="rId3"/>
    <p:sldId id="414" r:id="rId4"/>
    <p:sldId id="417" r:id="rId5"/>
    <p:sldId id="418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31" r:id="rId18"/>
    <p:sldId id="434" r:id="rId19"/>
    <p:sldId id="432" r:id="rId20"/>
    <p:sldId id="433" r:id="rId21"/>
  </p:sldIdLst>
  <p:sldSz cx="9144000" cy="6858000" type="screen4x3"/>
  <p:notesSz cx="7102475" cy="102346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00FF"/>
    <a:srgbClr val="CC3300"/>
    <a:srgbClr val="FF0000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2205" autoAdjust="0"/>
    <p:restoredTop sz="94615" autoAdjust="0"/>
  </p:normalViewPr>
  <p:slideViewPr>
    <p:cSldViewPr>
      <p:cViewPr varScale="1">
        <p:scale>
          <a:sx n="116" d="100"/>
          <a:sy n="116" d="100"/>
        </p:scale>
        <p:origin x="-14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fld id="{55A99CA8-6823-DA42-A515-BF0DAB1F4B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086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6035B-0FB0-BD48-8EBB-408C7AE2800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2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F1B65-2623-EB4E-B005-D0F03087B7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8303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0E43-CCD8-0046-88F6-071824A6A25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5691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F6E49-067C-E747-9974-740BB64955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753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E6D1-8485-9547-955F-8426787CCD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048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9D641-14CE-E94E-9B01-75AB73B4D4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218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6E38C-16C8-5640-BD01-50D3B9B0AC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07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328E8-3C5E-EB42-9B14-E40F37C91DC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851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10896-D9A9-8B47-9680-2C0A1EA281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377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4ACC6-6F8E-C341-BAAC-D4D09696309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72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BE93C-C074-5B46-9D7D-2B189A3AE6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843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6F9FA-A985-C346-B3EE-8BCFE72310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159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0FBBD-A67C-9F47-A273-DFE0572EC8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307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87D2B78-6834-BB4F-94D5-81DF2C331AC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2800" b="1">
                <a:solidFill>
                  <a:srgbClr val="CC3300"/>
                </a:solidFill>
              </a:rPr>
              <a:t>Дисциплина: </a:t>
            </a:r>
            <a:br>
              <a:rPr lang="ru-RU" sz="2800" b="1">
                <a:solidFill>
                  <a:srgbClr val="CC3300"/>
                </a:solidFill>
              </a:rPr>
            </a:br>
            <a:r>
              <a:rPr lang="ru-RU" sz="2800" b="1">
                <a:solidFill>
                  <a:srgbClr val="CC3300"/>
                </a:solidFill>
              </a:rPr>
              <a:t>«Метрология, стандартизация и сертификация»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133725"/>
            <a:ext cx="9144000" cy="200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Тема лекции: </a:t>
            </a:r>
          </a:p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«Физические величины как объект измерений. 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Эталоны» 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10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10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10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30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096A12DB-E2E3-264B-B2D9-B946DE8931B4}" type="slidenum">
              <a:rPr lang="ru-RU" sz="1400"/>
              <a:pPr/>
              <a:t>1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10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2743200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dirty="0">
                <a:solidFill>
                  <a:srgbClr val="CC3300"/>
                </a:solidFill>
              </a:rPr>
              <a:t>Совокупность основных и производных единиц называется </a:t>
            </a:r>
            <a:r>
              <a:rPr lang="ru-RU" sz="3200" b="1" i="1" dirty="0">
                <a:solidFill>
                  <a:srgbClr val="CC3300"/>
                </a:solidFill>
              </a:rPr>
              <a:t>системой единиц физических величин. </a:t>
            </a:r>
            <a:endParaRPr lang="ru-RU" sz="32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444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11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 b="1" u="sng" dirty="0">
                <a:solidFill>
                  <a:srgbClr val="CC3300"/>
                </a:solidFill>
              </a:rPr>
              <a:t>История развития систем единиц физических величин</a:t>
            </a:r>
            <a:r>
              <a:rPr lang="ru-RU" sz="2000" b="1" u="sng" dirty="0" smtClean="0">
                <a:solidFill>
                  <a:srgbClr val="CC3300"/>
                </a:solidFill>
              </a:rPr>
              <a:t>:</a:t>
            </a:r>
          </a:p>
          <a:p>
            <a:pPr algn="ctr"/>
            <a:endParaRPr lang="ru-RU" sz="2000" b="1" u="sng" dirty="0">
              <a:solidFill>
                <a:srgbClr val="CC3300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000" dirty="0">
                <a:solidFill>
                  <a:srgbClr val="CC3300"/>
                </a:solidFill>
              </a:rPr>
              <a:t>1.</a:t>
            </a:r>
            <a:r>
              <a:rPr lang="ru-RU" sz="2000" i="1" u="sng" dirty="0">
                <a:solidFill>
                  <a:srgbClr val="CC3300"/>
                </a:solidFill>
              </a:rPr>
              <a:t>Метрическая система</a:t>
            </a:r>
            <a:r>
              <a:rPr lang="ru-RU" sz="2000" dirty="0">
                <a:solidFill>
                  <a:srgbClr val="CC3300"/>
                </a:solidFill>
              </a:rPr>
              <a:t>  - первая система единиц. В ней еще не было четкого подразделения единиц величин на основные и производные.</a:t>
            </a:r>
          </a:p>
          <a:p>
            <a:pPr>
              <a:spcAft>
                <a:spcPts val="1200"/>
              </a:spcAft>
            </a:pPr>
            <a:r>
              <a:rPr lang="ru-RU" sz="2000" dirty="0">
                <a:solidFill>
                  <a:srgbClr val="CC3300"/>
                </a:solidFill>
              </a:rPr>
              <a:t>2.</a:t>
            </a:r>
            <a:r>
              <a:rPr lang="ru-RU" sz="2000" i="1" u="sng" dirty="0" smtClean="0">
                <a:solidFill>
                  <a:srgbClr val="CC3300"/>
                </a:solidFill>
              </a:rPr>
              <a:t>Абсолютная </a:t>
            </a:r>
            <a:r>
              <a:rPr lang="ru-RU" sz="2000" dirty="0">
                <a:solidFill>
                  <a:srgbClr val="CC3300"/>
                </a:solidFill>
              </a:rPr>
              <a:t>– была предложена немецким ученым К.Ф. Гауссом в 1832 г.  В ее основе – мысль о том, что система единиц  -  это совокупность основных и про­изводных единиц.</a:t>
            </a:r>
          </a:p>
          <a:p>
            <a:pPr>
              <a:spcAft>
                <a:spcPts val="1200"/>
              </a:spcAft>
            </a:pPr>
            <a:r>
              <a:rPr lang="ru-RU" sz="2000" dirty="0">
                <a:solidFill>
                  <a:srgbClr val="CC3300"/>
                </a:solidFill>
              </a:rPr>
              <a:t>3.</a:t>
            </a:r>
            <a:r>
              <a:rPr lang="ru-RU" sz="2000" i="1" u="sng" dirty="0">
                <a:solidFill>
                  <a:srgbClr val="CC3300"/>
                </a:solidFill>
              </a:rPr>
              <a:t>СГС</a:t>
            </a:r>
            <a:r>
              <a:rPr lang="ru-RU" sz="2000" dirty="0">
                <a:solidFill>
                  <a:srgbClr val="CC3300"/>
                </a:solidFill>
              </a:rPr>
              <a:t>  (т.е. основными единицами являются (?) сантиметр, грамм и секунда) - была принята в 1881 г. Неудобство системы СГС состояло в трудностях пересчета многих единиц в другие системы для определения их соотношения.</a:t>
            </a:r>
          </a:p>
          <a:p>
            <a:pPr>
              <a:spcAft>
                <a:spcPts val="1200"/>
              </a:spcAft>
            </a:pPr>
            <a:r>
              <a:rPr lang="ru-RU" sz="2000" dirty="0">
                <a:solidFill>
                  <a:srgbClr val="CC3300"/>
                </a:solidFill>
              </a:rPr>
              <a:t>4.</a:t>
            </a:r>
            <a:r>
              <a:rPr lang="ru-RU" sz="2000" i="1" u="sng" dirty="0">
                <a:solidFill>
                  <a:srgbClr val="CC3300"/>
                </a:solidFill>
              </a:rPr>
              <a:t>МКС</a:t>
            </a:r>
            <a:r>
              <a:rPr lang="ru-RU" sz="2000" u="sng" dirty="0">
                <a:solidFill>
                  <a:srgbClr val="CC3300"/>
                </a:solidFill>
              </a:rPr>
              <a:t> </a:t>
            </a:r>
            <a:r>
              <a:rPr lang="ru-RU" sz="2000" dirty="0">
                <a:solidFill>
                  <a:srgbClr val="CC3300"/>
                </a:solidFill>
              </a:rPr>
              <a:t> (</a:t>
            </a:r>
            <a:r>
              <a:rPr lang="ru-RU" sz="2000" dirty="0" err="1">
                <a:solidFill>
                  <a:srgbClr val="CC3300"/>
                </a:solidFill>
              </a:rPr>
              <a:t>т.е.основными</a:t>
            </a:r>
            <a:r>
              <a:rPr lang="ru-RU" sz="2000" dirty="0">
                <a:solidFill>
                  <a:srgbClr val="CC3300"/>
                </a:solidFill>
              </a:rPr>
              <a:t> единицами являются (?) метр, килограмм и секунда) – предложил в начале XX в. итальянский ученый Джорджи.  Она довольно широко распространилась в мире. </a:t>
            </a:r>
          </a:p>
        </p:txBody>
      </p:sp>
    </p:spTree>
    <p:extLst>
      <p:ext uri="{BB962C8B-B14F-4D97-AF65-F5344CB8AC3E}">
        <p14:creationId xmlns="" xmlns:p14="http://schemas.microsoft.com/office/powerpoint/2010/main" val="119039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12</a:t>
            </a:fld>
            <a:endParaRPr lang="ru-RU" sz="140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8600" y="3124200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b="1" i="1" dirty="0">
                <a:solidFill>
                  <a:srgbClr val="CC3300"/>
                </a:solidFill>
              </a:rPr>
              <a:t>2. Международная   система  единиц    физических величин</a:t>
            </a:r>
            <a:endParaRPr lang="ru-RU" sz="32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310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13</a:t>
            </a:fld>
            <a:endParaRPr lang="ru-RU" sz="1400"/>
          </a:p>
        </p:txBody>
      </p:sp>
      <p:pic>
        <p:nvPicPr>
          <p:cNvPr id="8" name="Изображение 7" descr="fizika-00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219200"/>
            <a:ext cx="7162800" cy="5115402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99917" y="6400800"/>
            <a:ext cx="8763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90"/>
                </a:solidFill>
              </a:rPr>
              <a:t>*</a:t>
            </a:r>
            <a:r>
              <a:rPr lang="en-US" dirty="0" smtClean="0">
                <a:solidFill>
                  <a:srgbClr val="000090"/>
                </a:solidFill>
              </a:rPr>
              <a:t>http://</a:t>
            </a:r>
            <a:r>
              <a:rPr lang="en-US" dirty="0" err="1" smtClean="0">
                <a:solidFill>
                  <a:srgbClr val="000090"/>
                </a:solidFill>
              </a:rPr>
              <a:t>www.mitht.rssi.ru</a:t>
            </a:r>
            <a:r>
              <a:rPr lang="en-US" dirty="0" smtClean="0">
                <a:solidFill>
                  <a:srgbClr val="000090"/>
                </a:solidFill>
              </a:rPr>
              <a:t>/</a:t>
            </a:r>
            <a:r>
              <a:rPr lang="en-US" dirty="0" err="1" smtClean="0">
                <a:solidFill>
                  <a:srgbClr val="000090"/>
                </a:solidFill>
              </a:rPr>
              <a:t>rnpo</a:t>
            </a:r>
            <a:r>
              <a:rPr lang="en-US" dirty="0" smtClean="0">
                <a:solidFill>
                  <a:srgbClr val="000090"/>
                </a:solidFill>
              </a:rPr>
              <a:t>/fizika-002.jpg</a:t>
            </a:r>
            <a:endParaRPr lang="ru-RU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622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14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2971800"/>
            <a:ext cx="8763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 b="1" i="1" dirty="0">
                <a:solidFill>
                  <a:srgbClr val="993300"/>
                </a:solidFill>
              </a:rPr>
              <a:t>3.Эталоны, их классификация</a:t>
            </a:r>
            <a:endParaRPr lang="ru-RU" sz="20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96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15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2438400"/>
            <a:ext cx="8763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000" b="1" i="1" dirty="0">
                <a:solidFill>
                  <a:srgbClr val="993300"/>
                </a:solidFill>
              </a:rPr>
              <a:t>Воспроизведение</a:t>
            </a:r>
            <a:r>
              <a:rPr lang="ru-RU" sz="2000" dirty="0">
                <a:solidFill>
                  <a:srgbClr val="993300"/>
                </a:solidFill>
              </a:rPr>
              <a:t> единицы ФВ – это совокупность операций по материализации единицы ФВ с наивысшей точностью с помощью эталона</a:t>
            </a:r>
            <a:r>
              <a:rPr lang="ru-RU" sz="2000" dirty="0" smtClean="0">
                <a:solidFill>
                  <a:srgbClr val="993300"/>
                </a:solidFill>
              </a:rPr>
              <a:t>.</a:t>
            </a:r>
            <a:endParaRPr lang="en-US" sz="2000" dirty="0" smtClean="0">
              <a:solidFill>
                <a:srgbClr val="993300"/>
              </a:solidFill>
            </a:endParaRPr>
          </a:p>
          <a:p>
            <a:endParaRPr lang="ru-RU" sz="2000" dirty="0">
              <a:solidFill>
                <a:srgbClr val="993300"/>
              </a:solidFill>
            </a:endParaRPr>
          </a:p>
          <a:p>
            <a:r>
              <a:rPr lang="ru-RU" sz="2000" b="1" i="1" dirty="0">
                <a:solidFill>
                  <a:srgbClr val="993300"/>
                </a:solidFill>
              </a:rPr>
              <a:t>Хранение</a:t>
            </a:r>
            <a:r>
              <a:rPr lang="ru-RU" sz="2000" dirty="0">
                <a:solidFill>
                  <a:srgbClr val="993300"/>
                </a:solidFill>
              </a:rPr>
              <a:t> единицы ФВ – это совокупность операций обеспечивающих неизменность во времени размера единицы ФВ, присущего данному СИ. </a:t>
            </a:r>
          </a:p>
        </p:txBody>
      </p:sp>
    </p:spTree>
    <p:extLst>
      <p:ext uri="{BB962C8B-B14F-4D97-AF65-F5344CB8AC3E}">
        <p14:creationId xmlns="" xmlns:p14="http://schemas.microsoft.com/office/powerpoint/2010/main" val="93782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16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524000"/>
            <a:ext cx="87630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 b="1" i="1" dirty="0">
                <a:solidFill>
                  <a:srgbClr val="993300"/>
                </a:solidFill>
              </a:rPr>
              <a:t>Эталон –</a:t>
            </a:r>
            <a:r>
              <a:rPr lang="ru-RU" sz="2400" dirty="0">
                <a:solidFill>
                  <a:srgbClr val="993300"/>
                </a:solidFill>
              </a:rPr>
              <a:t> это высокоточное средство измерения, предназначенное для воспроизведения и хранения единицы ФВ с целью пере­дачи ее размера другим средствам измерений (СИ) данной величины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  <a:endParaRPr lang="en-US" sz="2400" dirty="0" smtClean="0">
              <a:solidFill>
                <a:srgbClr val="993300"/>
              </a:solidFill>
            </a:endParaRPr>
          </a:p>
          <a:p>
            <a:pPr algn="just"/>
            <a:endParaRPr lang="en-US" sz="2400" dirty="0" smtClean="0">
              <a:solidFill>
                <a:srgbClr val="993300"/>
              </a:solidFill>
            </a:endParaRPr>
          </a:p>
          <a:p>
            <a:pPr algn="ctr"/>
            <a:r>
              <a:rPr lang="ru-RU" sz="2400" dirty="0">
                <a:solidFill>
                  <a:srgbClr val="993300"/>
                </a:solidFill>
              </a:rPr>
              <a:t>Современные эталоны классифицируются на:</a:t>
            </a:r>
          </a:p>
          <a:p>
            <a:pPr marL="342900" indent="-342900" algn="just">
              <a:buFontTx/>
              <a:buChar char="-"/>
            </a:pPr>
            <a:r>
              <a:rPr lang="ru-RU" sz="2800" dirty="0" smtClean="0">
                <a:solidFill>
                  <a:srgbClr val="993300"/>
                </a:solidFill>
              </a:rPr>
              <a:t>первичные        </a:t>
            </a:r>
            <a:endParaRPr lang="en-US" sz="2800" dirty="0" smtClean="0">
              <a:solidFill>
                <a:srgbClr val="993300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ru-RU" sz="2800" dirty="0" smtClean="0">
                <a:solidFill>
                  <a:srgbClr val="993300"/>
                </a:solidFill>
              </a:rPr>
              <a:t>вторичные           </a:t>
            </a:r>
            <a:endParaRPr lang="en-US" sz="2800" dirty="0" smtClean="0">
              <a:solidFill>
                <a:srgbClr val="993300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ru-RU" sz="2800" dirty="0" smtClean="0">
                <a:solidFill>
                  <a:srgbClr val="993300"/>
                </a:solidFill>
              </a:rPr>
              <a:t>рабочие</a:t>
            </a:r>
            <a:r>
              <a:rPr lang="ru-RU" sz="2800" dirty="0">
                <a:solidFill>
                  <a:srgbClr val="993300"/>
                </a:solidFill>
              </a:rPr>
              <a:t>.</a:t>
            </a:r>
            <a:r>
              <a:rPr lang="ru-RU" sz="2800" dirty="0" smtClean="0">
                <a:solidFill>
                  <a:srgbClr val="993300"/>
                </a:solidFill>
                <a:effectLst/>
              </a:rPr>
              <a:t> </a:t>
            </a:r>
            <a:endParaRPr lang="en-US" sz="2800" dirty="0">
              <a:solidFill>
                <a:srgbClr val="993300"/>
              </a:solidFill>
            </a:endParaRPr>
          </a:p>
          <a:p>
            <a:pPr algn="just"/>
            <a:endParaRPr lang="ru-RU" sz="2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149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17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6200" y="1146931"/>
            <a:ext cx="8763000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ru-RU" sz="2800" i="1" dirty="0">
                <a:solidFill>
                  <a:srgbClr val="993300"/>
                </a:solidFill>
              </a:rPr>
              <a:t>1)</a:t>
            </a:r>
            <a:r>
              <a:rPr lang="ru-RU" sz="2800" b="1" i="1" u="sng" dirty="0">
                <a:solidFill>
                  <a:srgbClr val="993300"/>
                </a:solidFill>
              </a:rPr>
              <a:t>Первичный эталон</a:t>
            </a:r>
            <a:r>
              <a:rPr lang="ru-RU" sz="2800" i="1" dirty="0">
                <a:solidFill>
                  <a:srgbClr val="993300"/>
                </a:solidFill>
              </a:rPr>
              <a:t> - </a:t>
            </a:r>
            <a:r>
              <a:rPr lang="ru-RU" sz="2800" dirty="0">
                <a:solidFill>
                  <a:srgbClr val="993300"/>
                </a:solidFill>
              </a:rPr>
              <a:t>воспроизводит единицу физической величины с </a:t>
            </a:r>
            <a:r>
              <a:rPr lang="ru-RU" sz="2800" i="1" dirty="0">
                <a:solidFill>
                  <a:srgbClr val="993300"/>
                </a:solidFill>
              </a:rPr>
              <a:t>наивысшей точностью</a:t>
            </a:r>
            <a:r>
              <a:rPr lang="ru-RU" sz="2800" dirty="0">
                <a:solidFill>
                  <a:srgbClr val="993300"/>
                </a:solidFill>
              </a:rPr>
              <a:t> (!), возможной в данной области измерений.</a:t>
            </a:r>
          </a:p>
          <a:p>
            <a:pPr>
              <a:spcAft>
                <a:spcPts val="1200"/>
              </a:spcAft>
            </a:pPr>
            <a:r>
              <a:rPr lang="ru-RU" sz="2800" dirty="0">
                <a:solidFill>
                  <a:srgbClr val="993300"/>
                </a:solidFill>
              </a:rPr>
              <a:t> Первичный эталон может быть:</a:t>
            </a:r>
          </a:p>
          <a:p>
            <a:pPr>
              <a:spcAft>
                <a:spcPts val="1200"/>
              </a:spcAft>
            </a:pPr>
            <a:r>
              <a:rPr lang="ru-RU" sz="2800" dirty="0" smtClean="0">
                <a:solidFill>
                  <a:srgbClr val="993300"/>
                </a:solidFill>
              </a:rPr>
              <a:t>·</a:t>
            </a:r>
            <a:r>
              <a:rPr lang="ru-RU" sz="2800" i="1" u="sng" dirty="0">
                <a:solidFill>
                  <a:srgbClr val="993300"/>
                </a:solidFill>
              </a:rPr>
              <a:t>Национальный эталон</a:t>
            </a:r>
            <a:r>
              <a:rPr lang="ru-RU" sz="2800" dirty="0">
                <a:solidFill>
                  <a:srgbClr val="993300"/>
                </a:solidFill>
              </a:rPr>
              <a:t> утверждается в качестве исходного средства измерения для страны национальным органом по мет­рологии. В России - это Госстандарт РФ</a:t>
            </a:r>
            <a:r>
              <a:rPr lang="ru-RU" sz="2800" dirty="0" smtClean="0">
                <a:solidFill>
                  <a:srgbClr val="993300"/>
                </a:solidFill>
              </a:rPr>
              <a:t>.</a:t>
            </a:r>
            <a:endParaRPr lang="en-US" sz="2800" dirty="0" smtClean="0">
              <a:solidFill>
                <a:srgbClr val="993300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800" u="sng" dirty="0">
                <a:solidFill>
                  <a:srgbClr val="993300"/>
                </a:solidFill>
              </a:rPr>
              <a:t>Международные эталоны </a:t>
            </a:r>
            <a:r>
              <a:rPr lang="ru-RU" sz="2800" dirty="0">
                <a:solidFill>
                  <a:srgbClr val="993300"/>
                </a:solidFill>
              </a:rPr>
              <a:t>хранит и поддерживает Междуна­родное бюро мер и весов (МБМВ)  </a:t>
            </a:r>
            <a:r>
              <a:rPr lang="en-US" sz="2800" dirty="0" smtClean="0">
                <a:solidFill>
                  <a:srgbClr val="993300"/>
                </a:solidFill>
              </a:rPr>
              <a:t/>
            </a:r>
            <a:br>
              <a:rPr lang="en-US" sz="2800" dirty="0" smtClean="0">
                <a:solidFill>
                  <a:srgbClr val="993300"/>
                </a:solidFill>
              </a:rPr>
            </a:br>
            <a:r>
              <a:rPr lang="ru-RU" sz="2800" dirty="0" smtClean="0">
                <a:solidFill>
                  <a:srgbClr val="993300"/>
                </a:solidFill>
              </a:rPr>
              <a:t>(г</a:t>
            </a:r>
            <a:r>
              <a:rPr lang="ru-RU" sz="2800" dirty="0">
                <a:solidFill>
                  <a:srgbClr val="993300"/>
                </a:solidFill>
              </a:rPr>
              <a:t>. Севр, Франция). </a:t>
            </a:r>
          </a:p>
        </p:txBody>
      </p:sp>
    </p:spTree>
    <p:extLst>
      <p:ext uri="{BB962C8B-B14F-4D97-AF65-F5344CB8AC3E}">
        <p14:creationId xmlns="" xmlns:p14="http://schemas.microsoft.com/office/powerpoint/2010/main" val="375320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18</a:t>
            </a:fld>
            <a:endParaRPr lang="ru-RU" sz="1400"/>
          </a:p>
        </p:txBody>
      </p:sp>
      <p:pic>
        <p:nvPicPr>
          <p:cNvPr id="1026" name="Picture 2" descr="Картинки по запросу эталон массы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70151"/>
            <a:ext cx="3048000" cy="2336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" y="1146931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i="1" dirty="0" smtClean="0">
                <a:solidFill>
                  <a:srgbClr val="993300"/>
                </a:solidFill>
              </a:rPr>
              <a:t>Эталон массы</a:t>
            </a:r>
            <a:endParaRPr lang="ru-RU" sz="2800" dirty="0">
              <a:solidFill>
                <a:srgbClr val="993300"/>
              </a:solidFill>
            </a:endParaRPr>
          </a:p>
        </p:txBody>
      </p:sp>
      <p:pic>
        <p:nvPicPr>
          <p:cNvPr id="7" name="Picture 6" descr="Картинки по запросу эталон метр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87799"/>
            <a:ext cx="2590800" cy="16792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-2705100" y="4191000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i="1" dirty="0" smtClean="0">
                <a:solidFill>
                  <a:srgbClr val="993300"/>
                </a:solidFill>
              </a:rPr>
              <a:t>Эталон длины</a:t>
            </a:r>
            <a:endParaRPr lang="ru-RU" sz="2800" dirty="0">
              <a:solidFill>
                <a:srgbClr val="993300"/>
              </a:solidFill>
            </a:endParaRPr>
          </a:p>
        </p:txBody>
      </p:sp>
      <p:pic>
        <p:nvPicPr>
          <p:cNvPr id="1028" name="Picture 4" descr="Картинки по запросу эталон секунды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714220"/>
            <a:ext cx="2647950" cy="19859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581275" y="4101048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i="1" dirty="0" smtClean="0">
                <a:solidFill>
                  <a:srgbClr val="993300"/>
                </a:solidFill>
              </a:rPr>
              <a:t>Эталон времени</a:t>
            </a:r>
            <a:endParaRPr lang="ru-RU" sz="28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542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19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6200" y="1146931"/>
            <a:ext cx="87630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 dirty="0">
                <a:solidFill>
                  <a:srgbClr val="993300"/>
                </a:solidFill>
              </a:rPr>
              <a:t>2)В целях проведения различных метрологических работ </a:t>
            </a:r>
            <a:r>
              <a:rPr lang="ru-RU" sz="2400" dirty="0" smtClean="0">
                <a:solidFill>
                  <a:srgbClr val="993300"/>
                </a:solidFill>
              </a:rPr>
              <a:t>создаются </a:t>
            </a:r>
            <a:r>
              <a:rPr lang="ru-RU" sz="2400" b="1" i="1" u="sng" dirty="0">
                <a:solidFill>
                  <a:srgbClr val="993300"/>
                </a:solidFill>
              </a:rPr>
              <a:t>вторичные эталоны.</a:t>
            </a:r>
            <a:endParaRPr lang="ru-RU" sz="2400" dirty="0">
              <a:solidFill>
                <a:srgbClr val="993300"/>
              </a:solidFill>
            </a:endParaRPr>
          </a:p>
          <a:p>
            <a:pPr algn="ctr"/>
            <a:endParaRPr lang="en-US" sz="2400" dirty="0" smtClean="0">
              <a:solidFill>
                <a:srgbClr val="993300"/>
              </a:solidFill>
            </a:endParaRPr>
          </a:p>
          <a:p>
            <a:pPr algn="ctr"/>
            <a:r>
              <a:rPr lang="ru-RU" sz="2400" dirty="0" smtClean="0">
                <a:solidFill>
                  <a:srgbClr val="993300"/>
                </a:solidFill>
              </a:rPr>
              <a:t>Вторичные </a:t>
            </a:r>
            <a:r>
              <a:rPr lang="ru-RU" sz="2400" dirty="0">
                <a:solidFill>
                  <a:srgbClr val="993300"/>
                </a:solidFill>
              </a:rPr>
              <a:t>эталоны делят на:</a:t>
            </a:r>
            <a:r>
              <a:rPr lang="ru-RU" sz="2400" i="1" dirty="0">
                <a:solidFill>
                  <a:srgbClr val="993300"/>
                </a:solidFill>
              </a:rPr>
              <a:t> </a:t>
            </a:r>
            <a:endParaRPr lang="en-US" sz="2400" i="1" dirty="0" smtClean="0">
              <a:solidFill>
                <a:srgbClr val="993300"/>
              </a:solidFill>
            </a:endParaRPr>
          </a:p>
          <a:p>
            <a:pPr>
              <a:spcAft>
                <a:spcPts val="1200"/>
              </a:spcAft>
            </a:pPr>
            <a:r>
              <a:rPr lang="ru-RU" sz="2400" i="1" u="sng" dirty="0" smtClean="0">
                <a:solidFill>
                  <a:srgbClr val="993300"/>
                </a:solidFill>
              </a:rPr>
              <a:t>·</a:t>
            </a:r>
            <a:r>
              <a:rPr lang="ru-RU" sz="2400" i="1" u="sng" dirty="0">
                <a:solidFill>
                  <a:srgbClr val="993300"/>
                </a:solidFill>
              </a:rPr>
              <a:t>Эталоны-свидетели</a:t>
            </a:r>
            <a:r>
              <a:rPr lang="ru-RU" sz="2400" i="1" dirty="0">
                <a:solidFill>
                  <a:srgbClr val="993300"/>
                </a:solidFill>
              </a:rPr>
              <a:t> </a:t>
            </a:r>
            <a:r>
              <a:rPr lang="ru-RU" sz="2400" dirty="0">
                <a:solidFill>
                  <a:srgbClr val="993300"/>
                </a:solidFill>
              </a:rPr>
              <a:t>предназначены для </a:t>
            </a:r>
            <a:r>
              <a:rPr lang="ru-RU" sz="2400">
                <a:solidFill>
                  <a:srgbClr val="993300"/>
                </a:solidFill>
              </a:rPr>
              <a:t>поверки </a:t>
            </a:r>
            <a:r>
              <a:rPr lang="ru-RU" sz="2400" smtClean="0">
                <a:solidFill>
                  <a:srgbClr val="993300"/>
                </a:solidFill>
              </a:rPr>
              <a:t>сохранности </a:t>
            </a:r>
            <a:r>
              <a:rPr lang="ru-RU" sz="2400" dirty="0">
                <a:solidFill>
                  <a:srgbClr val="993300"/>
                </a:solidFill>
              </a:rPr>
              <a:t>и неизменности государственного эталона и для заме­ны его в случае порчи или утраты.</a:t>
            </a:r>
          </a:p>
          <a:p>
            <a:pPr>
              <a:spcAft>
                <a:spcPts val="1200"/>
              </a:spcAft>
            </a:pPr>
            <a:r>
              <a:rPr lang="ru-RU" sz="2400" i="1" u="sng" dirty="0">
                <a:solidFill>
                  <a:srgbClr val="993300"/>
                </a:solidFill>
              </a:rPr>
              <a:t>·Эталоны-сравнения</a:t>
            </a:r>
            <a:r>
              <a:rPr lang="ru-RU" sz="2400" i="1" dirty="0">
                <a:solidFill>
                  <a:srgbClr val="993300"/>
                </a:solidFill>
              </a:rPr>
              <a:t> </a:t>
            </a:r>
            <a:r>
              <a:rPr lang="ru-RU" sz="2400" dirty="0" smtClean="0">
                <a:solidFill>
                  <a:srgbClr val="993300"/>
                </a:solidFill>
              </a:rPr>
              <a:t>применяются </a:t>
            </a:r>
            <a:r>
              <a:rPr lang="ru-RU" sz="2400" dirty="0">
                <a:solidFill>
                  <a:srgbClr val="993300"/>
                </a:solidFill>
              </a:rPr>
              <a:t>для сличения эталонов, которые по каким-либо причинам не могут непосредственно сличаться друг с </a:t>
            </a:r>
            <a:r>
              <a:rPr lang="ru-RU" sz="2400" dirty="0" smtClean="0">
                <a:solidFill>
                  <a:srgbClr val="993300"/>
                </a:solidFill>
              </a:rPr>
              <a:t>другом</a:t>
            </a:r>
            <a:r>
              <a:rPr lang="ru-RU" sz="2400" dirty="0">
                <a:solidFill>
                  <a:srgbClr val="993300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sz="2400" i="1" u="sng" dirty="0">
                <a:solidFill>
                  <a:srgbClr val="993300"/>
                </a:solidFill>
              </a:rPr>
              <a:t>·Эталоны-копии</a:t>
            </a:r>
            <a:r>
              <a:rPr lang="ru-RU" sz="2400" i="1" dirty="0">
                <a:solidFill>
                  <a:srgbClr val="993300"/>
                </a:solidFill>
              </a:rPr>
              <a:t> </a:t>
            </a:r>
            <a:r>
              <a:rPr lang="ru-RU" sz="2400" dirty="0">
                <a:solidFill>
                  <a:srgbClr val="993300"/>
                </a:solidFill>
              </a:rPr>
              <a:t>используются для передачи размеров единиц рабочим эталонам</a:t>
            </a:r>
            <a:r>
              <a:rPr lang="ru-RU" sz="2400" dirty="0" smtClean="0">
                <a:solidFill>
                  <a:srgbClr val="993300"/>
                </a:solidFill>
              </a:rPr>
              <a:t>.</a:t>
            </a:r>
            <a:endParaRPr lang="ru-RU" sz="2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61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u="sng">
                <a:solidFill>
                  <a:srgbClr val="002060"/>
                </a:solidFill>
              </a:rPr>
              <a:t>План лекции:</a:t>
            </a:r>
            <a:endParaRPr lang="ru-RU" sz="3200">
              <a:solidFill>
                <a:srgbClr val="002060"/>
              </a:solidFill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57200" y="2590800"/>
            <a:ext cx="7848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14350" indent="-514350">
              <a:spcAft>
                <a:spcPts val="1200"/>
              </a:spcAft>
              <a:buAutoNum type="arabicPeriod"/>
            </a:pPr>
            <a:r>
              <a:rPr lang="ru-RU" sz="2800" dirty="0" smtClean="0">
                <a:solidFill>
                  <a:srgbClr val="993300"/>
                </a:solidFill>
              </a:rPr>
              <a:t>Определение </a:t>
            </a:r>
            <a:r>
              <a:rPr lang="ru-RU" sz="2800" dirty="0">
                <a:solidFill>
                  <a:srgbClr val="993300"/>
                </a:solidFill>
              </a:rPr>
              <a:t>физической </a:t>
            </a:r>
            <a:r>
              <a:rPr lang="ru-RU" sz="2800" dirty="0" smtClean="0">
                <a:solidFill>
                  <a:srgbClr val="993300"/>
                </a:solidFill>
              </a:rPr>
              <a:t>величины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ru-RU" sz="2800" dirty="0" smtClean="0">
                <a:solidFill>
                  <a:srgbClr val="993300"/>
                </a:solidFill>
              </a:rPr>
              <a:t>Международная </a:t>
            </a:r>
            <a:r>
              <a:rPr lang="ru-RU" sz="2800" dirty="0">
                <a:solidFill>
                  <a:srgbClr val="993300"/>
                </a:solidFill>
              </a:rPr>
              <a:t>система единиц </a:t>
            </a:r>
            <a:r>
              <a:rPr lang="ru-RU" sz="2800" dirty="0" smtClean="0">
                <a:solidFill>
                  <a:srgbClr val="993300"/>
                </a:solidFill>
              </a:rPr>
              <a:t>   физических величин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ru-RU" sz="2800" dirty="0" smtClean="0">
                <a:solidFill>
                  <a:srgbClr val="993300"/>
                </a:solidFill>
              </a:rPr>
              <a:t>Эталоны</a:t>
            </a:r>
            <a:r>
              <a:rPr lang="ru-RU" sz="2800" dirty="0">
                <a:solidFill>
                  <a:srgbClr val="993300"/>
                </a:solidFill>
              </a:rPr>
              <a:t>, их классификация</a:t>
            </a:r>
          </a:p>
        </p:txBody>
      </p:sp>
      <p:sp>
        <p:nvSpPr>
          <p:cNvPr id="41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FDA7CA8-58EA-5549-AD3E-945EC094032A}" type="slidenum">
              <a:rPr lang="ru-RU" sz="1400"/>
              <a:pPr/>
              <a:t>2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20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6200" y="1146931"/>
            <a:ext cx="8763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sz="2400" dirty="0">
                <a:solidFill>
                  <a:srgbClr val="993300"/>
                </a:solidFill>
              </a:rPr>
              <a:t>3</a:t>
            </a:r>
            <a:r>
              <a:rPr lang="ru-RU" sz="2400" dirty="0" smtClean="0">
                <a:solidFill>
                  <a:srgbClr val="993300"/>
                </a:solidFill>
              </a:rPr>
              <a:t>)</a:t>
            </a:r>
            <a:r>
              <a:rPr lang="en-US" sz="2400" smtClean="0">
                <a:solidFill>
                  <a:srgbClr val="993300"/>
                </a:solidFill>
              </a:rPr>
              <a:t> </a:t>
            </a:r>
            <a:r>
              <a:rPr lang="ru-RU" sz="2400" b="1" i="1" u="sng" smtClean="0">
                <a:solidFill>
                  <a:srgbClr val="993300"/>
                </a:solidFill>
              </a:rPr>
              <a:t>Рабочие </a:t>
            </a:r>
            <a:r>
              <a:rPr lang="ru-RU" sz="2400" b="1" i="1" u="sng" dirty="0">
                <a:solidFill>
                  <a:srgbClr val="993300"/>
                </a:solidFill>
              </a:rPr>
              <a:t>эталоны</a:t>
            </a:r>
            <a:r>
              <a:rPr lang="ru-RU" sz="2400" i="1" dirty="0">
                <a:solidFill>
                  <a:srgbClr val="993300"/>
                </a:solidFill>
              </a:rPr>
              <a:t> - </a:t>
            </a:r>
            <a:r>
              <a:rPr lang="ru-RU" sz="2400" dirty="0">
                <a:solidFill>
                  <a:srgbClr val="993300"/>
                </a:solidFill>
              </a:rPr>
              <a:t>воспринимают размер единицы от вторичных эталонов и в свою очередь слу­жат для передачи размера менее точному рабочему эталону (эталону более низкого разряда) и рабочим средствам из­мерений.</a:t>
            </a:r>
          </a:p>
          <a:p>
            <a:pPr algn="just"/>
            <a:r>
              <a:rPr lang="ru-RU" sz="2400" dirty="0">
                <a:solidFill>
                  <a:srgbClr val="993300"/>
                </a:solidFill>
              </a:rPr>
              <a:t>Рабочие эталоны являются наиболее распространенными эталонами (сотни тысяч единиц)</a:t>
            </a:r>
            <a:r>
              <a:rPr lang="ru-RU" sz="2400" i="1" dirty="0">
                <a:solidFill>
                  <a:srgbClr val="993300"/>
                </a:solidFill>
              </a:rPr>
              <a:t>.</a:t>
            </a:r>
            <a:endParaRPr lang="ru-RU" sz="2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980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0" y="3276600"/>
            <a:ext cx="9144000" cy="98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3200" b="1" i="1" dirty="0" smtClean="0">
                <a:solidFill>
                  <a:srgbClr val="993300"/>
                </a:solidFill>
              </a:rPr>
              <a:t>Определение </a:t>
            </a:r>
            <a:r>
              <a:rPr lang="ru-RU" sz="3200" b="1" i="1" dirty="0">
                <a:solidFill>
                  <a:srgbClr val="993300"/>
                </a:solidFill>
              </a:rPr>
              <a:t>физической величины</a:t>
            </a:r>
          </a:p>
          <a:p>
            <a:pPr indent="20638" algn="ctr" eaLnBrk="1" hangingPunct="1">
              <a:lnSpc>
                <a:spcPct val="90000"/>
              </a:lnSpc>
            </a:pPr>
            <a:endParaRPr lang="ru-RU" sz="3200" b="1" dirty="0">
              <a:solidFill>
                <a:srgbClr val="993300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3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4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b="1" i="1" dirty="0">
                <a:solidFill>
                  <a:srgbClr val="CC3300"/>
                </a:solidFill>
              </a:rPr>
              <a:t>Физическая величина </a:t>
            </a:r>
            <a:r>
              <a:rPr lang="ru-RU" sz="2400" i="1" dirty="0">
                <a:solidFill>
                  <a:srgbClr val="CC3300"/>
                </a:solidFill>
              </a:rPr>
              <a:t>(ФВ)</a:t>
            </a:r>
            <a:r>
              <a:rPr lang="ru-RU" sz="2400" dirty="0">
                <a:solidFill>
                  <a:srgbClr val="CC3300"/>
                </a:solidFill>
              </a:rPr>
              <a:t> – свойство физического объекта, </a:t>
            </a:r>
            <a:r>
              <a:rPr lang="ru-RU" sz="2400" i="1" dirty="0">
                <a:solidFill>
                  <a:srgbClr val="CC3300"/>
                </a:solidFill>
              </a:rPr>
              <a:t>общее</a:t>
            </a:r>
            <a:r>
              <a:rPr lang="ru-RU" sz="2400" dirty="0">
                <a:solidFill>
                  <a:srgbClr val="CC3300"/>
                </a:solidFill>
              </a:rPr>
              <a:t> для многих объектов в </a:t>
            </a:r>
            <a:r>
              <a:rPr lang="ru-RU" sz="2400" i="1" dirty="0">
                <a:solidFill>
                  <a:srgbClr val="CC3300"/>
                </a:solidFill>
              </a:rPr>
              <a:t>качественном отношении</a:t>
            </a:r>
            <a:r>
              <a:rPr lang="ru-RU" sz="2400" dirty="0">
                <a:solidFill>
                  <a:srgbClr val="CC3300"/>
                </a:solidFill>
              </a:rPr>
              <a:t> (это вид величины – </a:t>
            </a:r>
            <a:r>
              <a:rPr lang="ru-RU" sz="2400" dirty="0" err="1">
                <a:solidFill>
                  <a:srgbClr val="CC3300"/>
                </a:solidFill>
              </a:rPr>
              <a:t>R</a:t>
            </a:r>
            <a:r>
              <a:rPr lang="ru-RU" sz="2400" dirty="0">
                <a:solidFill>
                  <a:srgbClr val="CC3300"/>
                </a:solidFill>
              </a:rPr>
              <a:t>), но </a:t>
            </a:r>
            <a:r>
              <a:rPr lang="ru-RU" sz="2400" i="1" dirty="0">
                <a:solidFill>
                  <a:srgbClr val="CC3300"/>
                </a:solidFill>
              </a:rPr>
              <a:t>индивидуальное в количественном отношении</a:t>
            </a:r>
            <a:r>
              <a:rPr lang="ru-RU" sz="2400" dirty="0">
                <a:solidFill>
                  <a:srgbClr val="CC3300"/>
                </a:solidFill>
              </a:rPr>
              <a:t> (это размер величины – 10 Ом)</a:t>
            </a:r>
            <a:r>
              <a:rPr lang="ru-RU" sz="2400" dirty="0" smtClean="0">
                <a:solidFill>
                  <a:srgbClr val="CC3300"/>
                </a:solidFill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ru-RU" sz="2400" b="1" dirty="0" smtClean="0">
                <a:solidFill>
                  <a:srgbClr val="CC3300"/>
                </a:solidFill>
              </a:rPr>
              <a:t>Размер </a:t>
            </a:r>
            <a:r>
              <a:rPr lang="ru-RU" sz="2400" b="1" dirty="0">
                <a:solidFill>
                  <a:srgbClr val="CC3300"/>
                </a:solidFill>
              </a:rPr>
              <a:t>ФВ</a:t>
            </a:r>
            <a:r>
              <a:rPr lang="ru-RU" sz="2400" dirty="0">
                <a:solidFill>
                  <a:srgbClr val="CC3300"/>
                </a:solidFill>
              </a:rPr>
              <a:t> – это количественное содержание в данном объекте свойства, соответствующего понятию ФВ – все тела различаются по массе, т.е. по размеру этой ФВ</a:t>
            </a:r>
            <a:r>
              <a:rPr lang="ru-RU" sz="2400" dirty="0" smtClean="0">
                <a:solidFill>
                  <a:srgbClr val="CC3300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solidFill>
                  <a:srgbClr val="CC3300"/>
                </a:solidFill>
              </a:rPr>
              <a:t>Значение ФВ</a:t>
            </a:r>
            <a:r>
              <a:rPr lang="ru-RU" sz="2400" dirty="0">
                <a:solidFill>
                  <a:srgbClr val="CC3300"/>
                </a:solidFill>
              </a:rPr>
              <a:t> – это оценка ее размера в виде некоторого числа принятых для нее единиц. Его получают в результате измерения или вычисления ФВ.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solidFill>
                  <a:srgbClr val="CC3300"/>
                </a:solidFill>
              </a:rPr>
              <a:t>Единица ФВ </a:t>
            </a:r>
            <a:r>
              <a:rPr lang="ru-RU" sz="2400" dirty="0">
                <a:solidFill>
                  <a:srgbClr val="CC3300"/>
                </a:solidFill>
              </a:rPr>
              <a:t>– это ФВ фиксированного размера, которой условно присвоено числовое значение, равное 1</a:t>
            </a:r>
            <a:r>
              <a:rPr lang="ru-RU" sz="2400" dirty="0" smtClean="0">
                <a:solidFill>
                  <a:srgbClr val="CC3300"/>
                </a:solidFill>
              </a:rPr>
              <a:t>.</a:t>
            </a:r>
            <a:endParaRPr lang="ru-RU" sz="24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5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2819400"/>
            <a:ext cx="876300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u="sng" dirty="0">
                <a:solidFill>
                  <a:srgbClr val="CC3300"/>
                </a:solidFill>
              </a:rPr>
              <a:t>Пример: </a:t>
            </a:r>
            <a:r>
              <a:rPr lang="ru-RU" sz="2400" dirty="0">
                <a:solidFill>
                  <a:srgbClr val="CC3300"/>
                </a:solidFill>
              </a:rPr>
              <a:t> ФВ – масса, </a:t>
            </a:r>
          </a:p>
          <a:p>
            <a:r>
              <a:rPr lang="ru-RU" sz="2400" dirty="0">
                <a:solidFill>
                  <a:srgbClr val="CC3300"/>
                </a:solidFill>
              </a:rPr>
              <a:t>                 единица этой ФВ – 1кг.</a:t>
            </a:r>
          </a:p>
          <a:p>
            <a:r>
              <a:rPr lang="ru-RU" sz="2400" dirty="0">
                <a:solidFill>
                  <a:srgbClr val="CC3300"/>
                </a:solidFill>
              </a:rPr>
              <a:t>                 значение  - масса предмета = 5 кг.</a:t>
            </a:r>
          </a:p>
        </p:txBody>
      </p:sp>
    </p:spTree>
    <p:extLst>
      <p:ext uri="{BB962C8B-B14F-4D97-AF65-F5344CB8AC3E}">
        <p14:creationId xmlns="" xmlns:p14="http://schemas.microsoft.com/office/powerpoint/2010/main" val="144336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6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28600" y="2819400"/>
            <a:ext cx="876300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i="1" dirty="0">
                <a:solidFill>
                  <a:srgbClr val="CC3300"/>
                </a:solidFill>
              </a:rPr>
              <a:t>Классификация единиц ФВ</a:t>
            </a:r>
            <a:endParaRPr lang="ru-RU" sz="32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32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7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b="1" u="sng" dirty="0">
                <a:solidFill>
                  <a:srgbClr val="CC3300"/>
                </a:solidFill>
              </a:rPr>
              <a:t>1. </a:t>
            </a:r>
            <a:r>
              <a:rPr lang="ru-RU" sz="3200" b="1" u="sng" dirty="0" smtClean="0">
                <a:solidFill>
                  <a:srgbClr val="CC3300"/>
                </a:solidFill>
              </a:rPr>
              <a:t>Системные и внесистемные</a:t>
            </a:r>
            <a:endParaRPr lang="ru-RU" sz="3200" b="1" u="sng" dirty="0">
              <a:solidFill>
                <a:srgbClr val="CC3300"/>
              </a:solidFill>
            </a:endParaRPr>
          </a:p>
          <a:p>
            <a:pPr algn="just"/>
            <a:endParaRPr lang="ru-RU" sz="3200" i="1" u="sng" dirty="0" smtClean="0"/>
          </a:p>
          <a:p>
            <a:pPr algn="just"/>
            <a:r>
              <a:rPr lang="ru-RU" sz="3200" i="1" u="sng" dirty="0" smtClean="0">
                <a:solidFill>
                  <a:srgbClr val="CC3300"/>
                </a:solidFill>
              </a:rPr>
              <a:t>Системные</a:t>
            </a:r>
            <a:r>
              <a:rPr lang="ru-RU" sz="3200" dirty="0" smtClean="0">
                <a:solidFill>
                  <a:srgbClr val="CC3300"/>
                </a:solidFill>
              </a:rPr>
              <a:t> </a:t>
            </a:r>
            <a:r>
              <a:rPr lang="ru-RU" sz="3200" dirty="0">
                <a:solidFill>
                  <a:srgbClr val="CC3300"/>
                </a:solidFill>
              </a:rPr>
              <a:t>– которые входят в одну из принятых систем. </a:t>
            </a:r>
            <a:endParaRPr lang="ru-RU" sz="3200" dirty="0" smtClean="0">
              <a:solidFill>
                <a:srgbClr val="CC3300"/>
              </a:solidFill>
            </a:endParaRPr>
          </a:p>
          <a:p>
            <a:pPr algn="just"/>
            <a:endParaRPr lang="ru-RU" sz="3200" i="1" u="sng" dirty="0">
              <a:solidFill>
                <a:srgbClr val="CC3300"/>
              </a:solidFill>
            </a:endParaRPr>
          </a:p>
          <a:p>
            <a:pPr algn="just"/>
            <a:r>
              <a:rPr lang="ru-RU" sz="3200" i="1" u="sng" dirty="0" smtClean="0">
                <a:solidFill>
                  <a:srgbClr val="CC3300"/>
                </a:solidFill>
              </a:rPr>
              <a:t>Внесистемные</a:t>
            </a:r>
            <a:r>
              <a:rPr lang="ru-RU" sz="3200" dirty="0" smtClean="0">
                <a:solidFill>
                  <a:srgbClr val="CC3300"/>
                </a:solidFill>
              </a:rPr>
              <a:t> </a:t>
            </a:r>
            <a:r>
              <a:rPr lang="ru-RU" sz="3200" dirty="0">
                <a:solidFill>
                  <a:srgbClr val="CC3300"/>
                </a:solidFill>
              </a:rPr>
              <a:t>– которые не входят ни в одну из принятых систем единиц ФВ. </a:t>
            </a:r>
          </a:p>
        </p:txBody>
      </p:sp>
    </p:spTree>
    <p:extLst>
      <p:ext uri="{BB962C8B-B14F-4D97-AF65-F5344CB8AC3E}">
        <p14:creationId xmlns="" xmlns:p14="http://schemas.microsoft.com/office/powerpoint/2010/main" val="26523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8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CC3300"/>
                </a:solidFill>
              </a:rPr>
              <a:t>2. Кратные и дольные</a:t>
            </a:r>
            <a:endParaRPr lang="ru-RU" sz="3200" b="1" u="sng" dirty="0">
              <a:solidFill>
                <a:srgbClr val="CC3300"/>
              </a:solidFill>
            </a:endParaRPr>
          </a:p>
          <a:p>
            <a:pPr algn="just"/>
            <a:endParaRPr lang="ru-RU" sz="3200" i="1" u="sng" dirty="0" smtClean="0">
              <a:solidFill>
                <a:srgbClr val="CC3300"/>
              </a:solidFill>
            </a:endParaRPr>
          </a:p>
          <a:p>
            <a:r>
              <a:rPr lang="ru-RU" sz="3200" i="1" u="sng" dirty="0">
                <a:solidFill>
                  <a:srgbClr val="CC3300"/>
                </a:solidFill>
              </a:rPr>
              <a:t>Кратная единица</a:t>
            </a:r>
            <a:r>
              <a:rPr lang="ru-RU" sz="3200" dirty="0">
                <a:solidFill>
                  <a:srgbClr val="CC3300"/>
                </a:solidFill>
              </a:rPr>
              <a:t> – это единица ФВ, значение которой в целое число раз больше системной или внесистемной единицы</a:t>
            </a:r>
            <a:r>
              <a:rPr lang="ru-RU" sz="3200" dirty="0" smtClean="0">
                <a:solidFill>
                  <a:srgbClr val="CC3300"/>
                </a:solidFill>
              </a:rPr>
              <a:t>.</a:t>
            </a:r>
          </a:p>
          <a:p>
            <a:endParaRPr lang="ru-RU" sz="3200" dirty="0">
              <a:solidFill>
                <a:srgbClr val="CC3300"/>
              </a:solidFill>
            </a:endParaRPr>
          </a:p>
          <a:p>
            <a:r>
              <a:rPr lang="ru-RU" sz="3200" i="1" u="sng" dirty="0">
                <a:solidFill>
                  <a:srgbClr val="CC3300"/>
                </a:solidFill>
              </a:rPr>
              <a:t>Дольная единица</a:t>
            </a:r>
            <a:r>
              <a:rPr lang="ru-RU" sz="3200" dirty="0">
                <a:solidFill>
                  <a:srgbClr val="CC3300"/>
                </a:solidFill>
              </a:rPr>
              <a:t> – это единица ФВ, значение которой в целое число раз меньше системной или внесистемной единицы.</a:t>
            </a:r>
          </a:p>
        </p:txBody>
      </p:sp>
    </p:spTree>
    <p:extLst>
      <p:ext uri="{BB962C8B-B14F-4D97-AF65-F5344CB8AC3E}">
        <p14:creationId xmlns="" xmlns:p14="http://schemas.microsoft.com/office/powerpoint/2010/main" val="352995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6F3E663-7907-7E4A-B7B1-00E92B25442D}" type="slidenum">
              <a:rPr lang="ru-RU" sz="1400"/>
              <a:pPr/>
              <a:t>9</a:t>
            </a:fld>
            <a:endParaRPr lang="ru-RU" sz="1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016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b="1" u="sng" dirty="0" smtClean="0">
                <a:solidFill>
                  <a:srgbClr val="CC3300"/>
                </a:solidFill>
              </a:rPr>
              <a:t>3. Основные и производные</a:t>
            </a:r>
            <a:endParaRPr lang="ru-RU" sz="3200" b="1" u="sng" dirty="0">
              <a:solidFill>
                <a:srgbClr val="CC3300"/>
              </a:solidFill>
            </a:endParaRPr>
          </a:p>
          <a:p>
            <a:pPr algn="just"/>
            <a:endParaRPr lang="ru-RU" sz="3200" i="1" u="sng" dirty="0" smtClean="0">
              <a:solidFill>
                <a:srgbClr val="CC3300"/>
              </a:solidFill>
            </a:endParaRPr>
          </a:p>
          <a:p>
            <a:r>
              <a:rPr lang="ru-RU" sz="3200" i="1" u="sng" dirty="0">
                <a:solidFill>
                  <a:srgbClr val="CC3300"/>
                </a:solidFill>
              </a:rPr>
              <a:t>Основные величины</a:t>
            </a:r>
            <a:r>
              <a:rPr lang="ru-RU" sz="3200" i="1" dirty="0">
                <a:solidFill>
                  <a:srgbClr val="CC3300"/>
                </a:solidFill>
              </a:rPr>
              <a:t> </a:t>
            </a:r>
            <a:r>
              <a:rPr lang="ru-RU" sz="3200" dirty="0">
                <a:solidFill>
                  <a:srgbClr val="CC3300"/>
                </a:solidFill>
              </a:rPr>
              <a:t>не зависят друг от друга, и служат основой для установления связей с другими физиче­скими величинами, которые называют </a:t>
            </a:r>
            <a:r>
              <a:rPr lang="ru-RU" sz="3200" i="1" u="sng" dirty="0">
                <a:solidFill>
                  <a:srgbClr val="CC3300"/>
                </a:solidFill>
              </a:rPr>
              <a:t>производными</a:t>
            </a:r>
            <a:r>
              <a:rPr lang="ru-RU" sz="3200" dirty="0">
                <a:solidFill>
                  <a:srgbClr val="CC3300"/>
                </a:solidFill>
              </a:rPr>
              <a:t> от них. </a:t>
            </a:r>
          </a:p>
          <a:p>
            <a:endParaRPr lang="ru-RU" sz="3200" dirty="0">
              <a:solidFill>
                <a:srgbClr val="CC3300"/>
              </a:solidFill>
            </a:endParaRPr>
          </a:p>
          <a:p>
            <a:r>
              <a:rPr lang="ru-RU" sz="3200" i="1" u="sng" dirty="0">
                <a:solidFill>
                  <a:srgbClr val="CC3300"/>
                </a:solidFill>
              </a:rPr>
              <a:t>Дольная единица</a:t>
            </a:r>
            <a:r>
              <a:rPr lang="ru-RU" sz="3200" dirty="0">
                <a:solidFill>
                  <a:srgbClr val="CC3300"/>
                </a:solidFill>
              </a:rPr>
              <a:t> – это единица ФВ, значение которой в целое число раз меньше системной или внесистемной единицы.</a:t>
            </a:r>
          </a:p>
        </p:txBody>
      </p:sp>
    </p:spTree>
    <p:extLst>
      <p:ext uri="{BB962C8B-B14F-4D97-AF65-F5344CB8AC3E}">
        <p14:creationId xmlns="" xmlns:p14="http://schemas.microsoft.com/office/powerpoint/2010/main" val="249711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4756</TotalTime>
  <Words>707</Words>
  <Application>Microsoft Office PowerPoint</Application>
  <PresentationFormat>Экран (4:3)</PresentationFormat>
  <Paragraphs>86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sh_ik</cp:lastModifiedBy>
  <cp:revision>315</cp:revision>
  <cp:lastPrinted>1601-01-01T00:00:00Z</cp:lastPrinted>
  <dcterms:created xsi:type="dcterms:W3CDTF">1601-01-01T00:00:00Z</dcterms:created>
  <dcterms:modified xsi:type="dcterms:W3CDTF">2019-01-28T06:02:47Z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